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8" r:id="rId4"/>
    <p:sldId id="295" r:id="rId5"/>
    <p:sldId id="303" r:id="rId6"/>
    <p:sldId id="318" r:id="rId7"/>
    <p:sldId id="304" r:id="rId8"/>
    <p:sldId id="307" r:id="rId9"/>
    <p:sldId id="308" r:id="rId10"/>
    <p:sldId id="311" r:id="rId11"/>
    <p:sldId id="310" r:id="rId12"/>
    <p:sldId id="314" r:id="rId13"/>
    <p:sldId id="315" r:id="rId14"/>
    <p:sldId id="316" r:id="rId15"/>
    <p:sldId id="317" r:id="rId16"/>
    <p:sldId id="301" r:id="rId17"/>
    <p:sldId id="319" r:id="rId18"/>
    <p:sldId id="302" r:id="rId19"/>
    <p:sldId id="286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2" autoAdjust="0"/>
    <p:restoredTop sz="9466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108" cy="466553"/>
          </a:xfrm>
          <a:prstGeom prst="rect">
            <a:avLst/>
          </a:prstGeom>
        </p:spPr>
        <p:txBody>
          <a:bodyPr vert="horz" lIns="89849" tIns="44924" rIns="89849" bIns="449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55" y="0"/>
            <a:ext cx="2972108" cy="466553"/>
          </a:xfrm>
          <a:prstGeom prst="rect">
            <a:avLst/>
          </a:prstGeom>
        </p:spPr>
        <p:txBody>
          <a:bodyPr vert="horz" lIns="89849" tIns="44924" rIns="89849" bIns="44924" rtlCol="0"/>
          <a:lstStyle>
            <a:lvl1pPr algn="r">
              <a:defRPr sz="1200"/>
            </a:lvl1pPr>
          </a:lstStyle>
          <a:p>
            <a:fld id="{122F5DDE-ED3D-444C-B01C-26311B0DFF4E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47"/>
            <a:ext cx="2972108" cy="466553"/>
          </a:xfrm>
          <a:prstGeom prst="rect">
            <a:avLst/>
          </a:prstGeom>
        </p:spPr>
        <p:txBody>
          <a:bodyPr vert="horz" lIns="89849" tIns="44924" rIns="89849" bIns="449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55" y="8829847"/>
            <a:ext cx="2972108" cy="466553"/>
          </a:xfrm>
          <a:prstGeom prst="rect">
            <a:avLst/>
          </a:prstGeom>
        </p:spPr>
        <p:txBody>
          <a:bodyPr vert="horz" lIns="89849" tIns="44924" rIns="89849" bIns="44924" rtlCol="0" anchor="b"/>
          <a:lstStyle>
            <a:lvl1pPr algn="r">
              <a:defRPr sz="1200"/>
            </a:lvl1pPr>
          </a:lstStyle>
          <a:p>
            <a:fld id="{9D04FDC5-40D8-4CA7-ABFD-5EDD3A461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B4C08-EF37-411E-86A8-83F620A5F0EC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D79FC-9A14-4728-80BE-0D09379355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3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29F8C4-0619-4910-AD9B-C224DBE5481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83DD04-F5F5-46A2-9501-682A457728F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immonsred@ccsu.edu" TargetMode="External"/><Relationship Id="rId2" Type="http://schemas.openxmlformats.org/officeDocument/2006/relationships/hyperlink" Target="mailto:acastillo81211@g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0" dirty="0" smtClean="0"/>
              <a:t>Connections Through Peer Coaching:   A Model For Supporting Student Success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Alexandra Castillo, Reginald Simmons, Ana Urquijo Aldana, Lilibeth Soto, &amp; Natania Zureiqi  </a:t>
            </a:r>
          </a:p>
          <a:p>
            <a:r>
              <a:rPr lang="en-US" sz="1800" dirty="0" smtClean="0"/>
              <a:t>Central Connecticut State University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51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96F2-3EAD-7C49-9E3D-895EB85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4" y="1105589"/>
            <a:ext cx="7200900" cy="1114425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to the Mentee: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Campus Involvement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9083-DFF4-C343-AA33-47AC33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85" y="2220014"/>
            <a:ext cx="7411453" cy="3594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Focusing on the importance of the student’s connection to their campus.</a:t>
            </a:r>
            <a:endParaRPr lang="en-US" sz="2400" b="1" dirty="0"/>
          </a:p>
          <a:p>
            <a:pPr marL="0" indent="0">
              <a:buNone/>
            </a:pPr>
            <a:r>
              <a:rPr lang="en-US" sz="1800" b="1" dirty="0"/>
              <a:t>How?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Promoting Club Fairs </a:t>
            </a:r>
            <a:r>
              <a:rPr lang="en-US" sz="1800" dirty="0" smtClean="0"/>
              <a:t>&amp; Encouraging </a:t>
            </a:r>
            <a:r>
              <a:rPr lang="en-US" sz="1800" dirty="0"/>
              <a:t>Campus Events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Recommending specific clubs/events based </a:t>
            </a:r>
            <a:r>
              <a:rPr lang="en-US" sz="1800" dirty="0" smtClean="0"/>
              <a:t>on </a:t>
            </a:r>
            <a:r>
              <a:rPr lang="en-US" sz="1800" dirty="0"/>
              <a:t>the mentees’ interests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Discussing mentors’ personal experiences with on-campus opportunities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i.e. Internships, work-studies, community work, etc.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6E7C38-239F-8C42-B31D-E6EA2758E11F}"/>
              </a:ext>
            </a:extLst>
          </p:cNvPr>
          <p:cNvSpPr txBox="1">
            <a:spLocks/>
          </p:cNvSpPr>
          <p:nvPr/>
        </p:nvSpPr>
        <p:spPr>
          <a:xfrm>
            <a:off x="4017545" y="3421857"/>
            <a:ext cx="3333750" cy="19216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752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96F2-3EAD-7C49-9E3D-895EB85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4" y="1105589"/>
            <a:ext cx="7200900" cy="1114425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to the Mentee: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Campus Involvement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9083-DFF4-C343-AA33-47AC33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85" y="2220014"/>
            <a:ext cx="7411453" cy="3594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Case Example: Mentee 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Mentee C is an outstanding student academically and joined the program in  hopes to feel more a part of her college community.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Because we were both psychology majors, I </a:t>
            </a:r>
            <a:r>
              <a:rPr lang="en-US" sz="1650" dirty="0" smtClean="0"/>
              <a:t>recommended </a:t>
            </a:r>
            <a:r>
              <a:rPr lang="en-US" sz="1650" dirty="0"/>
              <a:t>an on-campus event, “Self-Check-in”, that emphasizes the importance of mental health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She formed many friendships, including her new roommate after visiting campus events, like Self-Check-in.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Mentee C  is currently in the running to become a mentor this upcoming semester.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Has the potential to experience the beneficial aspects of Success Central Initiative from a different perspective.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6E7C38-239F-8C42-B31D-E6EA2758E11F}"/>
              </a:ext>
            </a:extLst>
          </p:cNvPr>
          <p:cNvSpPr txBox="1">
            <a:spLocks/>
          </p:cNvSpPr>
          <p:nvPr/>
        </p:nvSpPr>
        <p:spPr>
          <a:xfrm>
            <a:off x="4017545" y="3421857"/>
            <a:ext cx="3333750" cy="19216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465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Becoming a Role Model</a:t>
            </a:r>
          </a:p>
          <a:p>
            <a:pPr lvl="1"/>
            <a:r>
              <a:rPr lang="en-US" dirty="0"/>
              <a:t>My </a:t>
            </a:r>
            <a:r>
              <a:rPr lang="en-US" dirty="0" smtClean="0"/>
              <a:t>mentees </a:t>
            </a:r>
            <a:r>
              <a:rPr lang="en-US" dirty="0"/>
              <a:t>understood that I was going through “the struggle” with them</a:t>
            </a:r>
          </a:p>
          <a:p>
            <a:pPr lvl="1"/>
            <a:r>
              <a:rPr lang="en-US" dirty="0"/>
              <a:t>They saw that I finished </a:t>
            </a:r>
            <a:r>
              <a:rPr lang="en-US" dirty="0" smtClean="0"/>
              <a:t>my </a:t>
            </a:r>
            <a:r>
              <a:rPr lang="en-US" dirty="0"/>
              <a:t>four years and went on to graduate</a:t>
            </a:r>
          </a:p>
          <a:p>
            <a:pPr lvl="1"/>
            <a:r>
              <a:rPr lang="en-US" dirty="0"/>
              <a:t>I want them to always see that hard work pays off so I make it pay off </a:t>
            </a:r>
          </a:p>
          <a:p>
            <a:r>
              <a:rPr lang="en-US" dirty="0">
                <a:solidFill>
                  <a:srgbClr val="FFFF00"/>
                </a:solidFill>
              </a:rPr>
              <a:t>Accountability</a:t>
            </a:r>
          </a:p>
          <a:p>
            <a:pPr lvl="1"/>
            <a:r>
              <a:rPr lang="en-US" dirty="0"/>
              <a:t>Mentees and I have a mutual respect and communicate </a:t>
            </a:r>
            <a:r>
              <a:rPr lang="en-US" dirty="0" smtClean="0"/>
              <a:t>openly</a:t>
            </a:r>
            <a:endParaRPr lang="en-US" dirty="0"/>
          </a:p>
          <a:p>
            <a:pPr lvl="1"/>
            <a:r>
              <a:rPr lang="en-US" dirty="0"/>
              <a:t>When they set goals I </a:t>
            </a:r>
            <a:r>
              <a:rPr lang="en-US" dirty="0" smtClean="0"/>
              <a:t>expect </a:t>
            </a:r>
            <a:r>
              <a:rPr lang="en-US" dirty="0"/>
              <a:t>them to follow through. I hold myself to the same expectations</a:t>
            </a:r>
          </a:p>
          <a:p>
            <a:r>
              <a:rPr lang="en-US" dirty="0">
                <a:solidFill>
                  <a:srgbClr val="FFFF00"/>
                </a:solidFill>
              </a:rPr>
              <a:t>New Found Passion</a:t>
            </a:r>
          </a:p>
          <a:p>
            <a:pPr lvl="1"/>
            <a:r>
              <a:rPr lang="en-US" dirty="0"/>
              <a:t>Through this experience as a mentor I discovered that I love doing this kind of work</a:t>
            </a:r>
          </a:p>
          <a:p>
            <a:pPr lvl="1"/>
            <a:r>
              <a:rPr lang="en-US" dirty="0"/>
              <a:t>I love helping young people and plan to continue</a:t>
            </a:r>
          </a:p>
          <a:p>
            <a:pPr marL="2057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9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Practice What You Preach</a:t>
            </a:r>
          </a:p>
          <a:p>
            <a:pPr lvl="1"/>
            <a:r>
              <a:rPr lang="en-US" dirty="0"/>
              <a:t>I tell my mentees things I truly believe and try to practice in my own life</a:t>
            </a:r>
          </a:p>
          <a:p>
            <a:pPr lvl="2"/>
            <a:r>
              <a:rPr lang="en-US" dirty="0"/>
              <a:t>Self Care</a:t>
            </a:r>
          </a:p>
          <a:p>
            <a:pPr lvl="2"/>
            <a:r>
              <a:rPr lang="en-US" dirty="0"/>
              <a:t>Delayed Gratification</a:t>
            </a:r>
          </a:p>
          <a:p>
            <a:pPr lvl="2"/>
            <a:r>
              <a:rPr lang="en-US" dirty="0"/>
              <a:t>Consistency </a:t>
            </a:r>
          </a:p>
          <a:p>
            <a:pPr lvl="1"/>
            <a:r>
              <a:rPr lang="en-US" dirty="0"/>
              <a:t>Moments in my life that I find myself forgetting, I remember how much </a:t>
            </a:r>
            <a:r>
              <a:rPr lang="en-US" dirty="0" smtClean="0"/>
              <a:t>emphasis </a:t>
            </a:r>
            <a:r>
              <a:rPr lang="en-US" dirty="0"/>
              <a:t>I put into those small lessons and I re adjust and move forward</a:t>
            </a:r>
          </a:p>
        </p:txBody>
      </p:sp>
    </p:spTree>
    <p:extLst>
      <p:ext uri="{BB962C8B-B14F-4D97-AF65-F5344CB8AC3E}">
        <p14:creationId xmlns:p14="http://schemas.microsoft.com/office/powerpoint/2010/main" val="18217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Rewarding Experience</a:t>
            </a:r>
          </a:p>
          <a:p>
            <a:pPr lvl="1"/>
            <a:r>
              <a:rPr lang="en-US" dirty="0"/>
              <a:t>Mentees show their appreciation </a:t>
            </a:r>
            <a:r>
              <a:rPr lang="en-US" dirty="0" smtClean="0"/>
              <a:t>differently. Whether </a:t>
            </a:r>
            <a:r>
              <a:rPr lang="en-US" dirty="0"/>
              <a:t>it</a:t>
            </a:r>
            <a:r>
              <a:rPr lang="mr-IN" dirty="0"/>
              <a:t>’</a:t>
            </a:r>
            <a:r>
              <a:rPr lang="en-US" dirty="0"/>
              <a:t>s a grand thank you or not I know that they left our last meeting </a:t>
            </a:r>
            <a:r>
              <a:rPr lang="en-US" dirty="0" smtClean="0"/>
              <a:t>knowing </a:t>
            </a:r>
            <a:r>
              <a:rPr lang="en-US" dirty="0"/>
              <a:t>that I am their mentor even after the year. </a:t>
            </a:r>
          </a:p>
          <a:p>
            <a:pPr lvl="1"/>
            <a:r>
              <a:rPr lang="en-US" dirty="0"/>
              <a:t>Knowing I helped students set goals and reach them </a:t>
            </a:r>
          </a:p>
          <a:p>
            <a:pPr lvl="1"/>
            <a:r>
              <a:rPr lang="en-US" dirty="0"/>
              <a:t>Best job I’ve had in or out of school</a:t>
            </a:r>
          </a:p>
          <a:p>
            <a:pPr lvl="1"/>
            <a:r>
              <a:rPr lang="en-US" dirty="0"/>
              <a:t>I want to continue working with young people </a:t>
            </a:r>
          </a:p>
        </p:txBody>
      </p:sp>
    </p:spTree>
    <p:extLst>
      <p:ext uri="{BB962C8B-B14F-4D97-AF65-F5344CB8AC3E}">
        <p14:creationId xmlns:p14="http://schemas.microsoft.com/office/powerpoint/2010/main" val="25479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mentee </a:t>
            </a:r>
            <a:r>
              <a:rPr lang="en-US" dirty="0" smtClean="0"/>
              <a:t>and I </a:t>
            </a:r>
            <a:r>
              <a:rPr lang="en-US" dirty="0"/>
              <a:t>connected </a:t>
            </a:r>
            <a:r>
              <a:rPr lang="en-US" dirty="0" smtClean="0"/>
              <a:t> </a:t>
            </a:r>
            <a:r>
              <a:rPr lang="en-US" dirty="0"/>
              <a:t>over similar life experiences.</a:t>
            </a:r>
          </a:p>
          <a:p>
            <a:r>
              <a:rPr lang="en-US" dirty="0"/>
              <a:t>She is currently living with friends and technically homeless. During a brief time in my life I was also displaced and could relate to those emotions.</a:t>
            </a:r>
          </a:p>
          <a:p>
            <a:r>
              <a:rPr lang="en-US" dirty="0"/>
              <a:t>Helping her move forward, helped me come into better terms with things in my past.</a:t>
            </a:r>
          </a:p>
          <a:p>
            <a:r>
              <a:rPr lang="en-US" dirty="0"/>
              <a:t>We met weekly for an hour to discuss challenges she faced and help guide her through solutions.</a:t>
            </a:r>
          </a:p>
          <a:p>
            <a:r>
              <a:rPr lang="en-US" dirty="0"/>
              <a:t>She attended my graduation ceremony and said that being there and watching me walk made her excited for her time. </a:t>
            </a:r>
          </a:p>
        </p:txBody>
      </p:sp>
    </p:spTree>
    <p:extLst>
      <p:ext uri="{BB962C8B-B14F-4D97-AF65-F5344CB8AC3E}">
        <p14:creationId xmlns:p14="http://schemas.microsoft.com/office/powerpoint/2010/main" val="401858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Mentor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 our Team!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lh5.googleusercontent.com/chU2HeYuHz1h0VyQroaEl3KqdhzzY4hRzOWaVTL7KhehdOPTA4el59kOLzc9mHnrJ5pD6ZVRvfr89nB6dEs77V8T2ddzstnxpzrCV_ZbBfZSVJhtFFUYa9X3gc0YJAz4_ntplTj99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181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8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Audience Q&amp;A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For questions, feel free to email Alexandra Castillo at </a:t>
            </a:r>
            <a:r>
              <a:rPr lang="en-US" sz="2700" dirty="0" smtClean="0">
                <a:hlinkClick r:id="rId2"/>
              </a:rPr>
              <a:t>acastillo81211@gmail.com</a:t>
            </a:r>
            <a:r>
              <a:rPr lang="en-US" sz="2700" dirty="0" smtClean="0"/>
              <a:t>  or Reginald Simmons at </a:t>
            </a:r>
            <a:r>
              <a:rPr lang="en-US" sz="2700" dirty="0" smtClean="0">
                <a:hlinkClick r:id="rId3"/>
              </a:rPr>
              <a:t>simmonsred@ccsu.edu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History of Success Central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train peer mentors in coaching techniques?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four-year </a:t>
            </a:r>
            <a:r>
              <a:rPr lang="en-US" sz="2400" dirty="0"/>
              <a:t>graduation rate of  2014-15 mentees was </a:t>
            </a:r>
            <a:r>
              <a:rPr lang="en-US" sz="2400" dirty="0">
                <a:solidFill>
                  <a:srgbClr val="FFFF00"/>
                </a:solidFill>
              </a:rPr>
              <a:t>higher than the university </a:t>
            </a:r>
            <a:r>
              <a:rPr lang="en-US" sz="2400" dirty="0" smtClean="0">
                <a:solidFill>
                  <a:srgbClr val="FFFF00"/>
                </a:solidFill>
              </a:rPr>
              <a:t>average. </a:t>
            </a:r>
          </a:p>
          <a:p>
            <a:r>
              <a:rPr lang="en-US" sz="2400" dirty="0" smtClean="0"/>
              <a:t>Mentees </a:t>
            </a:r>
            <a:r>
              <a:rPr lang="en-US" sz="2400" dirty="0"/>
              <a:t>reported increased  perception of their academic skills, confidence,  and likelihood of graduating from college</a:t>
            </a:r>
          </a:p>
          <a:p>
            <a:pPr marL="36576" indent="0">
              <a:buNone/>
            </a:pPr>
            <a:endParaRPr lang="en-US" sz="2400" dirty="0"/>
          </a:p>
          <a:p>
            <a:r>
              <a:rPr lang="en-US" sz="2400" dirty="0"/>
              <a:t>In 2017-18, increased funding made  SC available to all freshmen and sophomores, prioritizing first-generation students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117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Who Are The Mentors?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Junior and seniors of diverse racial, ethnic, major, and geographic backgrounds</a:t>
            </a:r>
          </a:p>
          <a:p>
            <a:endParaRPr lang="en-US" sz="2000" dirty="0" smtClean="0"/>
          </a:p>
          <a:p>
            <a:r>
              <a:rPr lang="en-US" sz="2000" dirty="0" smtClean="0"/>
              <a:t>Chosen mentors have at least a 3.0 grade point average,  enthusiasm and many have backgrounds/experiences similar to the mentees</a:t>
            </a:r>
          </a:p>
          <a:p>
            <a:pPr lvl="1"/>
            <a:r>
              <a:rPr lang="en-US" sz="1800" dirty="0" smtClean="0"/>
              <a:t>(first in family to attend college, jobs or other obligations that conflicted with academics, financial challenges, time-management, study skills, wavering confidence in academic ability, etc...)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Mentors are matched to mentees based on some common characteristic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50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Four Phases of  CCSU Success Coaching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Phase One:	Building a Connection</a:t>
            </a:r>
          </a:p>
          <a:p>
            <a:r>
              <a:rPr lang="en-US" sz="2400" dirty="0" smtClean="0"/>
              <a:t>Phase Two:  	Collaboration</a:t>
            </a:r>
          </a:p>
          <a:p>
            <a:r>
              <a:rPr lang="en-US" sz="2400" dirty="0" smtClean="0"/>
              <a:t>Phase Three:  	Reflection</a:t>
            </a:r>
          </a:p>
          <a:p>
            <a:r>
              <a:rPr lang="en-US" sz="2400" dirty="0" smtClean="0"/>
              <a:t>Phase Four:  	Action</a:t>
            </a:r>
          </a:p>
          <a:p>
            <a:pPr lvl="1"/>
            <a:r>
              <a:rPr lang="en-US" sz="2400" dirty="0" smtClean="0"/>
              <a:t>Review outcomes of action steps during the next session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76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How Program Operates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dirty="0" smtClean="0"/>
              <a:t>Mentors and mentees meet at least bi-weekly</a:t>
            </a:r>
            <a:endParaRPr lang="en-US" sz="2400" dirty="0"/>
          </a:p>
          <a:p>
            <a:pPr fontAlgn="base"/>
            <a:r>
              <a:rPr lang="en-US" sz="2400" dirty="0"/>
              <a:t>Phone and text conversations as needed</a:t>
            </a:r>
          </a:p>
          <a:p>
            <a:pPr fontAlgn="base"/>
            <a:r>
              <a:rPr lang="en-US" sz="2400" dirty="0"/>
              <a:t>30 </a:t>
            </a:r>
            <a:r>
              <a:rPr lang="en-US" sz="2400" dirty="0" smtClean="0"/>
              <a:t>minute </a:t>
            </a:r>
            <a:r>
              <a:rPr lang="en-US" sz="2400" dirty="0"/>
              <a:t>sessions, varies to meet mentee’s needs</a:t>
            </a:r>
          </a:p>
          <a:p>
            <a:pPr fontAlgn="base"/>
            <a:r>
              <a:rPr lang="en-US" sz="2400" dirty="0"/>
              <a:t>Flexibility</a:t>
            </a:r>
          </a:p>
          <a:p>
            <a:pPr fontAlgn="base"/>
            <a:r>
              <a:rPr lang="en-US" sz="2400" dirty="0"/>
              <a:t>Utilize 4 phases during sessions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33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How Program Operates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Up </a:t>
            </a:r>
            <a:r>
              <a:rPr lang="en-US" dirty="0"/>
              <a:t>to 12 students assigned to each </a:t>
            </a:r>
            <a:r>
              <a:rPr lang="en-US" dirty="0" smtClean="0"/>
              <a:t>mentor</a:t>
            </a:r>
          </a:p>
          <a:p>
            <a:pPr fontAlgn="base"/>
            <a:r>
              <a:rPr lang="en-US" dirty="0" smtClean="0"/>
              <a:t>Session notes</a:t>
            </a:r>
            <a:endParaRPr lang="en-US" dirty="0"/>
          </a:p>
          <a:p>
            <a:pPr fontAlgn="base"/>
            <a:r>
              <a:rPr lang="en-US" dirty="0"/>
              <a:t>Weekly </a:t>
            </a:r>
            <a:r>
              <a:rPr lang="en-US" dirty="0" smtClean="0"/>
              <a:t>supervision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96F2-3EAD-7C49-9E3D-895EB85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5" y="762000"/>
            <a:ext cx="7200900" cy="1114425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to the Mentee: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Academic </a:t>
            </a:r>
            <a:r>
              <a:rPr lang="en-US" sz="3600" b="1" dirty="0" smtClean="0">
                <a:solidFill>
                  <a:srgbClr val="FFFF00"/>
                </a:solidFill>
              </a:rPr>
              <a:t>Support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9083-DFF4-C343-AA33-47AC33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85" y="2220014"/>
            <a:ext cx="7411453" cy="3594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Utilizing academic resources other students have found useful based on </a:t>
            </a:r>
            <a:r>
              <a:rPr lang="en-US" sz="2600" dirty="0" smtClean="0"/>
              <a:t>experience</a:t>
            </a:r>
            <a:endParaRPr lang="en-US" sz="2600" dirty="0"/>
          </a:p>
          <a:p>
            <a:pPr marL="457200" indent="-457200"/>
            <a:r>
              <a:rPr lang="en-US" sz="2600" dirty="0"/>
              <a:t>Tips and tricks that may have worked for </a:t>
            </a:r>
            <a:r>
              <a:rPr lang="en-US" sz="2600" dirty="0" smtClean="0"/>
              <a:t>mentors </a:t>
            </a:r>
            <a:r>
              <a:rPr lang="en-US" sz="2600" dirty="0"/>
              <a:t>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Providing info  about on campus </a:t>
            </a:r>
            <a:r>
              <a:rPr lang="en-US" dirty="0" smtClean="0"/>
              <a:t>tutors </a:t>
            </a:r>
            <a:r>
              <a:rPr lang="en-US" dirty="0"/>
              <a:t>&amp; </a:t>
            </a:r>
            <a:r>
              <a:rPr lang="en-US" dirty="0" smtClean="0"/>
              <a:t>office hours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Organizational Strategies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Efficient Note-taking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Prepping for Exams</a:t>
            </a:r>
            <a:endParaRPr lang="en-US" b="1" dirty="0"/>
          </a:p>
          <a:p>
            <a:pPr marL="397764" lvl="1" indent="0">
              <a:buNone/>
            </a:pPr>
            <a:endParaRPr lang="en-US" b="1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6E7C38-239F-8C42-B31D-E6EA2758E11F}"/>
              </a:ext>
            </a:extLst>
          </p:cNvPr>
          <p:cNvSpPr txBox="1">
            <a:spLocks/>
          </p:cNvSpPr>
          <p:nvPr/>
        </p:nvSpPr>
        <p:spPr>
          <a:xfrm>
            <a:off x="4017545" y="3421857"/>
            <a:ext cx="3333750" cy="19216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0919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96F2-3EAD-7C49-9E3D-895EB85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4" y="1105589"/>
            <a:ext cx="7200900" cy="1114425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to the Mentee: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Academic Support</a:t>
            </a: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9083-DFF4-C343-AA33-47AC33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85" y="2220014"/>
            <a:ext cx="7411453" cy="3594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Case Example: Mentee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Mentee A felt overwhelmed with transitioning to college.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 identified that he wanted to start off college with good grades by addressing his procrastination.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Testing </a:t>
            </a:r>
            <a:r>
              <a:rPr lang="en-US" sz="1800" dirty="0" smtClean="0"/>
              <a:t>various </a:t>
            </a:r>
            <a:r>
              <a:rPr lang="en-US" sz="1800" dirty="0"/>
              <a:t>academic resources until we found what worked for </a:t>
            </a:r>
            <a:r>
              <a:rPr lang="en-US" sz="1800" dirty="0" smtClean="0"/>
              <a:t>him. 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50" i="1" dirty="0"/>
              <a:t>i.e.: timesheet diary &amp; planner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worked together to map out when he could study and learned time management skills.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student was able achieve his goal of A’s and (a couple of) B’s.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6E7C38-239F-8C42-B31D-E6EA2758E11F}"/>
              </a:ext>
            </a:extLst>
          </p:cNvPr>
          <p:cNvSpPr txBox="1">
            <a:spLocks/>
          </p:cNvSpPr>
          <p:nvPr/>
        </p:nvSpPr>
        <p:spPr>
          <a:xfrm>
            <a:off x="4017545" y="3421857"/>
            <a:ext cx="3333750" cy="19216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669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96F2-3EAD-7C49-9E3D-895EB85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4" y="1105589"/>
            <a:ext cx="7200900" cy="1114425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to the Mentee: </a:t>
            </a:r>
            <a:br>
              <a:rPr lang="en-US" dirty="0"/>
            </a:br>
            <a:r>
              <a:rPr lang="en-US" sz="3600" b="1" dirty="0">
                <a:solidFill>
                  <a:srgbClr val="FFFF00"/>
                </a:solidFill>
              </a:rPr>
              <a:t>Managing off-campus Stressors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9083-DFF4-C343-AA33-47AC33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85" y="2220014"/>
            <a:ext cx="7411453" cy="3594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Balancing family, school, and other potential stressful aspects of college students’ lives.</a:t>
            </a:r>
          </a:p>
          <a:p>
            <a:pPr marL="0" indent="0">
              <a:buNone/>
            </a:pPr>
            <a:r>
              <a:rPr lang="en-US" sz="1800" b="1" dirty="0"/>
              <a:t>Case Example: Mentee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Mentee B was able to manage her grades quite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She chose to focus on minimizing her level of family- related stress, in order to prioritize her education.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As a fellow Female Muslim Student, I was able to relate and comfort her because of my own experiences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identified different ways to balance family- related stress as a college student.</a:t>
            </a:r>
          </a:p>
          <a:p>
            <a:pPr marL="397764" lvl="1" indent="0">
              <a:buNone/>
            </a:pPr>
            <a:endParaRPr lang="en-US" b="1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6E7C38-239F-8C42-B31D-E6EA2758E11F}"/>
              </a:ext>
            </a:extLst>
          </p:cNvPr>
          <p:cNvSpPr txBox="1">
            <a:spLocks/>
          </p:cNvSpPr>
          <p:nvPr/>
        </p:nvSpPr>
        <p:spPr>
          <a:xfrm>
            <a:off x="4017545" y="3421857"/>
            <a:ext cx="3333750" cy="19216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87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1550</TotalTime>
  <Words>913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Franklin Gothic Book</vt:lpstr>
      <vt:lpstr>Mangal</vt:lpstr>
      <vt:lpstr>Wingdings 2</vt:lpstr>
      <vt:lpstr>Technic</vt:lpstr>
      <vt:lpstr>Connections Through Peer Coaching:   A Model For Supporting Student Success</vt:lpstr>
      <vt:lpstr>History of Success Central </vt:lpstr>
      <vt:lpstr>Who Are The Mentors?</vt:lpstr>
      <vt:lpstr>Four Phases of  CCSU Success Coaching</vt:lpstr>
      <vt:lpstr>How Program Operates </vt:lpstr>
      <vt:lpstr>How Program Operates</vt:lpstr>
      <vt:lpstr>Benefits to the Mentee:  Academic Support</vt:lpstr>
      <vt:lpstr>Benefits to the Mentee:  Academic Support </vt:lpstr>
      <vt:lpstr>Benefits to the Mentee:  Managing off-campus Stressors </vt:lpstr>
      <vt:lpstr>Benefits to the Mentee:  Campus Involvement </vt:lpstr>
      <vt:lpstr>Benefits to the Mentee:  Campus Involvement  </vt:lpstr>
      <vt:lpstr>Benefits to Mentor</vt:lpstr>
      <vt:lpstr>Benefits to Mentor</vt:lpstr>
      <vt:lpstr>Benefits to Mentor</vt:lpstr>
      <vt:lpstr>Case Highlight</vt:lpstr>
      <vt:lpstr>Mentor Testimony</vt:lpstr>
      <vt:lpstr>Meet our Team!</vt:lpstr>
      <vt:lpstr>Audience Q&amp;A</vt:lpstr>
      <vt:lpstr>Thank You!  For questions, feel free to email Alexandra Castillo at acastillo81211@gmail.com  or Reginald Simmons at simmonsred@ccsu.edu </vt:lpstr>
    </vt:vector>
  </TitlesOfParts>
  <Company>Central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the success of ethnic-minority-American students in your class.</dc:title>
  <dc:creator>v</dc:creator>
  <cp:lastModifiedBy>Simmons, Reginald (Criminology and Criminal Justice)</cp:lastModifiedBy>
  <cp:revision>123</cp:revision>
  <cp:lastPrinted>2018-05-31T16:29:26Z</cp:lastPrinted>
  <dcterms:created xsi:type="dcterms:W3CDTF">2014-02-10T21:18:58Z</dcterms:created>
  <dcterms:modified xsi:type="dcterms:W3CDTF">2018-06-07T13:11:29Z</dcterms:modified>
</cp:coreProperties>
</file>